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Geist"/>
      <p:regular r:id="rId15"/>
    </p:embeddedFont>
    <p:embeddedFont>
      <p:font typeface="Geist"/>
      <p:regular r:id="rId16"/>
    </p:embeddedFont>
    <p:embeddedFont>
      <p:font typeface="Geist"/>
      <p:regular r:id="rId17"/>
    </p:embeddedFont>
    <p:embeddedFont>
      <p:font typeface="Geist"/>
      <p:regular r:id="rId18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image" Target="../media/image-2-4.png"/><Relationship Id="rId5" Type="http://schemas.openxmlformats.org/officeDocument/2006/relationships/slideLayout" Target="../slideLayouts/slideLayout3.xml"/><Relationship Id="rId6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image" Target="../media/image-3-5.png"/><Relationship Id="rId6" Type="http://schemas.openxmlformats.org/officeDocument/2006/relationships/image" Target="../media/image-3-6.png"/><Relationship Id="rId7" Type="http://schemas.openxmlformats.org/officeDocument/2006/relationships/slideLayout" Target="../slideLayouts/slideLayout4.xml"/><Relationship Id="rId8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slideLayout" Target="../slideLayouts/slideLayout8.xml"/><Relationship Id="rId5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slideLayout" Target="../slideLayouts/slideLayout9.xml"/><Relationship Id="rId4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912745"/>
            <a:ext cx="7556421" cy="14742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450" b="1" dirty="0">
                <a:solidFill>
                  <a:srgbClr val="F2F5F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Playwright Test Generator (Codegen)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727138"/>
            <a:ext cx="7556421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Automatically generate test code based on your browser interactions. Think of it as a test recorder that watches and writes code for you.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805226"/>
            <a:ext cx="5670590" cy="7371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450" b="1" dirty="0">
                <a:solidFill>
                  <a:srgbClr val="F2F5F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What is Codegen?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2882503"/>
            <a:ext cx="226814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 Light" pitchFamily="34" charset="0"/>
                <a:ea typeface="Geist Light" pitchFamily="34" charset="-122"/>
                <a:cs typeface="Geist Light" pitchFamily="34" charset="-120"/>
              </a:rPr>
              <a:t>01</a:t>
            </a:r>
            <a:endParaRPr lang="en-US" sz="175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190" y="3248858"/>
            <a:ext cx="3664744" cy="3048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280190" y="3423166"/>
            <a:ext cx="2835235" cy="368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2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Open Browser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6280190" y="3927753"/>
            <a:ext cx="3664744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Launch browser using Codegen command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10171748" y="2882503"/>
            <a:ext cx="226814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 Light" pitchFamily="34" charset="0"/>
                <a:ea typeface="Geist Light" pitchFamily="34" charset="-122"/>
                <a:cs typeface="Geist Light" pitchFamily="34" charset="-120"/>
              </a:rPr>
              <a:t>02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71748" y="3248858"/>
            <a:ext cx="3664863" cy="3048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0171748" y="3423166"/>
            <a:ext cx="2835235" cy="368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2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Interact Naturally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10171748" y="3927753"/>
            <a:ext cx="3664863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Click buttons, type in fields, navigate pages</a:t>
            </a:r>
            <a:endParaRPr lang="en-US" sz="1750" dirty="0"/>
          </a:p>
        </p:txBody>
      </p:sp>
      <p:sp>
        <p:nvSpPr>
          <p:cNvPr id="12" name="Text 7"/>
          <p:cNvSpPr/>
          <p:nvPr/>
        </p:nvSpPr>
        <p:spPr>
          <a:xfrm>
            <a:off x="6280190" y="4914186"/>
            <a:ext cx="226814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 Light" pitchFamily="34" charset="0"/>
                <a:ea typeface="Geist Light" pitchFamily="34" charset="-122"/>
                <a:cs typeface="Geist Light" pitchFamily="34" charset="-120"/>
              </a:rPr>
              <a:t>03</a:t>
            </a:r>
            <a:endParaRPr lang="en-US" sz="1750" dirty="0"/>
          </a:p>
        </p:txBody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5257919"/>
            <a:ext cx="7556421" cy="30480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6280190" y="5454848"/>
            <a:ext cx="2835235" cy="368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2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Code Generated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6280190" y="5959435"/>
            <a:ext cx="7556421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Playwright watches and writes test code automatically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21575"/>
            <a:ext cx="5670590" cy="7371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450" b="1" dirty="0">
                <a:solidFill>
                  <a:srgbClr val="F2F5F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Why Use Codegen?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312319"/>
            <a:ext cx="4196358" cy="2795588"/>
          </a:xfrm>
          <a:prstGeom prst="roundRect">
            <a:avLst>
              <a:gd name="adj" fmla="val 3408"/>
            </a:avLst>
          </a:prstGeom>
          <a:solidFill>
            <a:srgbClr val="101620"/>
          </a:solidFill>
          <a:ln w="22860">
            <a:solidFill>
              <a:srgbClr val="002A80"/>
            </a:solidFill>
            <a:prstDash val="solid"/>
          </a:ln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43464" y="3561993"/>
            <a:ext cx="680442" cy="680442"/>
          </a:xfrm>
          <a:prstGeom prst="rect">
            <a:avLst/>
          </a:prstGeom>
        </p:spPr>
      </p:pic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0630" y="3703201"/>
            <a:ext cx="306110" cy="398026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043464" y="4469249"/>
            <a:ext cx="2835235" cy="368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2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Saves Time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1043464" y="4973836"/>
            <a:ext cx="3697010" cy="8843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No need to write test code manually - generate scripts instantly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5216962" y="3312319"/>
            <a:ext cx="4196358" cy="2795588"/>
          </a:xfrm>
          <a:prstGeom prst="roundRect">
            <a:avLst>
              <a:gd name="adj" fmla="val 3408"/>
            </a:avLst>
          </a:prstGeom>
          <a:solidFill>
            <a:srgbClr val="101620"/>
          </a:solidFill>
          <a:ln w="22860">
            <a:solidFill>
              <a:srgbClr val="002A80"/>
            </a:solidFill>
            <a:prstDash val="solid"/>
          </a:ln>
        </p:spPr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6636" y="3561993"/>
            <a:ext cx="680442" cy="680442"/>
          </a:xfrm>
          <a:prstGeom prst="rect">
            <a:avLst/>
          </a:prstGeom>
        </p:spPr>
      </p:pic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3802" y="3703201"/>
            <a:ext cx="306110" cy="39802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5466636" y="4469249"/>
            <a:ext cx="2835235" cy="368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2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Learn Faster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5466636" y="4973836"/>
            <a:ext cx="3697010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Perfect for beginners to understand Playwright test structure</a:t>
            </a:r>
            <a:endParaRPr lang="en-US" sz="1750" dirty="0"/>
          </a:p>
        </p:txBody>
      </p:sp>
      <p:sp>
        <p:nvSpPr>
          <p:cNvPr id="13" name="Shape 7"/>
          <p:cNvSpPr/>
          <p:nvPr/>
        </p:nvSpPr>
        <p:spPr>
          <a:xfrm>
            <a:off x="9640133" y="3312319"/>
            <a:ext cx="4196358" cy="2795588"/>
          </a:xfrm>
          <a:prstGeom prst="roundRect">
            <a:avLst>
              <a:gd name="adj" fmla="val 3408"/>
            </a:avLst>
          </a:prstGeom>
          <a:solidFill>
            <a:srgbClr val="101620"/>
          </a:solidFill>
          <a:ln w="22860">
            <a:solidFill>
              <a:srgbClr val="002A80"/>
            </a:solidFill>
            <a:prstDash val="solid"/>
          </a:ln>
        </p:spPr>
      </p:sp>
      <p:pic>
        <p:nvPicPr>
          <p:cNvPr id="14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89808" y="3561993"/>
            <a:ext cx="680442" cy="680442"/>
          </a:xfrm>
          <a:prstGeom prst="rect">
            <a:avLst/>
          </a:prstGeom>
        </p:spPr>
      </p:pic>
      <p:pic>
        <p:nvPicPr>
          <p:cNvPr id="15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76974" y="3703201"/>
            <a:ext cx="306110" cy="398026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9889808" y="4469249"/>
            <a:ext cx="2835235" cy="368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2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Quick UI Testing</a:t>
            </a:r>
            <a:endParaRPr lang="en-US" sz="2200" dirty="0"/>
          </a:p>
        </p:txBody>
      </p:sp>
      <p:sp>
        <p:nvSpPr>
          <p:cNvPr id="17" name="Text 9"/>
          <p:cNvSpPr/>
          <p:nvPr/>
        </p:nvSpPr>
        <p:spPr>
          <a:xfrm>
            <a:off x="9889808" y="4973836"/>
            <a:ext cx="3697010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Rapidly create test scripts for complex user flows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78443"/>
            <a:ext cx="5670590" cy="7371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450" b="1" dirty="0">
                <a:solidFill>
                  <a:srgbClr val="F2F5F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Getting Started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182535"/>
            <a:ext cx="2835235" cy="368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200" b="1" dirty="0">
                <a:solidFill>
                  <a:srgbClr val="F2F5F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Basic Command</a:t>
            </a:r>
            <a:endParaRPr lang="en-US" sz="2200" dirty="0"/>
          </a:p>
        </p:txBody>
      </p:sp>
      <p:sp>
        <p:nvSpPr>
          <p:cNvPr id="4" name="Shape 2"/>
          <p:cNvSpPr/>
          <p:nvPr/>
        </p:nvSpPr>
        <p:spPr>
          <a:xfrm>
            <a:off x="793790" y="2806184"/>
            <a:ext cx="7604284" cy="634841"/>
          </a:xfrm>
          <a:prstGeom prst="roundRect">
            <a:avLst>
              <a:gd name="adj" fmla="val 15007"/>
            </a:avLst>
          </a:prstGeom>
          <a:solidFill>
            <a:srgbClr val="1D232D"/>
          </a:solidFill>
          <a:ln/>
        </p:spPr>
      </p:sp>
      <p:sp>
        <p:nvSpPr>
          <p:cNvPr id="5" name="Shape 3"/>
          <p:cNvSpPr/>
          <p:nvPr/>
        </p:nvSpPr>
        <p:spPr>
          <a:xfrm>
            <a:off x="782479" y="2806184"/>
            <a:ext cx="7626906" cy="634841"/>
          </a:xfrm>
          <a:prstGeom prst="roundRect">
            <a:avLst>
              <a:gd name="adj" fmla="val 5359"/>
            </a:avLst>
          </a:prstGeom>
          <a:solidFill>
            <a:srgbClr val="1D232D"/>
          </a:solidFill>
          <a:ln/>
        </p:spPr>
      </p:sp>
      <p:sp>
        <p:nvSpPr>
          <p:cNvPr id="6" name="Text 4"/>
          <p:cNvSpPr/>
          <p:nvPr/>
        </p:nvSpPr>
        <p:spPr>
          <a:xfrm>
            <a:off x="1009293" y="2976205"/>
            <a:ext cx="7173278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highlight>
                  <a:srgbClr val="1D232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npx playwright codegen https://example.com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3696176"/>
            <a:ext cx="7604284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This launches a browser window and Playwright Inspector side by side, recording your actions and showing generated code live.</a:t>
            </a:r>
            <a:endParaRPr lang="en-US" sz="1750" dirty="0"/>
          </a:p>
        </p:txBody>
      </p:sp>
      <p:pic>
        <p:nvPicPr>
          <p:cNvPr id="8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59096" y="2210872"/>
            <a:ext cx="4885015" cy="488501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52500"/>
            <a:ext cx="8412242" cy="7371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450" b="1" dirty="0">
                <a:solidFill>
                  <a:srgbClr val="F2F5F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Essential Codegen Commands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143244"/>
            <a:ext cx="6407944" cy="2453521"/>
          </a:xfrm>
          <a:prstGeom prst="roundRect">
            <a:avLst>
              <a:gd name="adj" fmla="val 3883"/>
            </a:avLst>
          </a:prstGeom>
          <a:solidFill>
            <a:srgbClr val="101620">
              <a:alpha val="95000"/>
            </a:srgbClr>
          </a:solidFill>
          <a:ln w="30480">
            <a:solidFill>
              <a:srgbClr val="002A80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24270" y="2173724"/>
            <a:ext cx="6346984" cy="680442"/>
          </a:xfrm>
          <a:prstGeom prst="roundRect">
            <a:avLst>
              <a:gd name="adj" fmla="val 8626"/>
            </a:avLst>
          </a:prstGeom>
          <a:solidFill>
            <a:srgbClr val="101620"/>
          </a:solidFill>
          <a:ln/>
        </p:spPr>
      </p:sp>
      <p:sp>
        <p:nvSpPr>
          <p:cNvPr id="5" name="Text 3"/>
          <p:cNvSpPr/>
          <p:nvPr/>
        </p:nvSpPr>
        <p:spPr>
          <a:xfrm>
            <a:off x="3827621" y="2281357"/>
            <a:ext cx="340162" cy="4421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4"/>
          <p:cNvSpPr/>
          <p:nvPr/>
        </p:nvSpPr>
        <p:spPr>
          <a:xfrm>
            <a:off x="1051084" y="3080980"/>
            <a:ext cx="2835235" cy="368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2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Save to File</a:t>
            </a:r>
            <a:endParaRPr lang="en-US" sz="2200" dirty="0"/>
          </a:p>
        </p:txBody>
      </p:sp>
      <p:sp>
        <p:nvSpPr>
          <p:cNvPr id="7" name="Shape 5"/>
          <p:cNvSpPr/>
          <p:nvPr/>
        </p:nvSpPr>
        <p:spPr>
          <a:xfrm>
            <a:off x="1051084" y="3704630"/>
            <a:ext cx="5893356" cy="634841"/>
          </a:xfrm>
          <a:prstGeom prst="roundRect">
            <a:avLst>
              <a:gd name="adj" fmla="val 15007"/>
            </a:avLst>
          </a:prstGeom>
          <a:solidFill>
            <a:srgbClr val="1D232D"/>
          </a:solidFill>
          <a:ln/>
        </p:spPr>
      </p:sp>
      <p:sp>
        <p:nvSpPr>
          <p:cNvPr id="8" name="Shape 6"/>
          <p:cNvSpPr/>
          <p:nvPr/>
        </p:nvSpPr>
        <p:spPr>
          <a:xfrm>
            <a:off x="1039773" y="3704630"/>
            <a:ext cx="5915978" cy="634841"/>
          </a:xfrm>
          <a:prstGeom prst="roundRect">
            <a:avLst>
              <a:gd name="adj" fmla="val 5359"/>
            </a:avLst>
          </a:prstGeom>
          <a:solidFill>
            <a:srgbClr val="1D232D"/>
          </a:solidFill>
          <a:ln/>
        </p:spPr>
      </p:sp>
      <p:sp>
        <p:nvSpPr>
          <p:cNvPr id="9" name="Text 7"/>
          <p:cNvSpPr/>
          <p:nvPr/>
        </p:nvSpPr>
        <p:spPr>
          <a:xfrm>
            <a:off x="1266587" y="3874651"/>
            <a:ext cx="5462349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highlight>
                  <a:srgbClr val="1D232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npx playwright codegen -o tests/mytest.spec.ts</a:t>
            </a:r>
            <a:endParaRPr lang="en-US" sz="1750" dirty="0"/>
          </a:p>
        </p:txBody>
      </p:sp>
      <p:sp>
        <p:nvSpPr>
          <p:cNvPr id="10" name="Shape 8"/>
          <p:cNvSpPr/>
          <p:nvPr/>
        </p:nvSpPr>
        <p:spPr>
          <a:xfrm>
            <a:off x="7428548" y="2143244"/>
            <a:ext cx="6408063" cy="2453521"/>
          </a:xfrm>
          <a:prstGeom prst="roundRect">
            <a:avLst>
              <a:gd name="adj" fmla="val 3883"/>
            </a:avLst>
          </a:prstGeom>
          <a:solidFill>
            <a:srgbClr val="101620">
              <a:alpha val="95000"/>
            </a:srgbClr>
          </a:solidFill>
          <a:ln w="30480">
            <a:solidFill>
              <a:srgbClr val="002A80"/>
            </a:solidFill>
            <a:prstDash val="solid"/>
          </a:ln>
        </p:spPr>
      </p:sp>
      <p:sp>
        <p:nvSpPr>
          <p:cNvPr id="11" name="Shape 9"/>
          <p:cNvSpPr/>
          <p:nvPr/>
        </p:nvSpPr>
        <p:spPr>
          <a:xfrm>
            <a:off x="7459027" y="2173724"/>
            <a:ext cx="6347103" cy="680442"/>
          </a:xfrm>
          <a:prstGeom prst="roundRect">
            <a:avLst>
              <a:gd name="adj" fmla="val 8626"/>
            </a:avLst>
          </a:prstGeom>
          <a:solidFill>
            <a:srgbClr val="101620"/>
          </a:solidFill>
          <a:ln/>
        </p:spPr>
      </p:sp>
      <p:sp>
        <p:nvSpPr>
          <p:cNvPr id="12" name="Text 10"/>
          <p:cNvSpPr/>
          <p:nvPr/>
        </p:nvSpPr>
        <p:spPr>
          <a:xfrm>
            <a:off x="10462498" y="2281357"/>
            <a:ext cx="340162" cy="4421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2</a:t>
            </a:r>
            <a:endParaRPr lang="en-US" sz="2650" dirty="0"/>
          </a:p>
        </p:txBody>
      </p:sp>
      <p:sp>
        <p:nvSpPr>
          <p:cNvPr id="13" name="Text 11"/>
          <p:cNvSpPr/>
          <p:nvPr/>
        </p:nvSpPr>
        <p:spPr>
          <a:xfrm>
            <a:off x="7685842" y="3080980"/>
            <a:ext cx="2835235" cy="368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2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Choose Browser</a:t>
            </a:r>
            <a:endParaRPr lang="en-US" sz="2200" dirty="0"/>
          </a:p>
        </p:txBody>
      </p:sp>
      <p:sp>
        <p:nvSpPr>
          <p:cNvPr id="14" name="Shape 12"/>
          <p:cNvSpPr/>
          <p:nvPr/>
        </p:nvSpPr>
        <p:spPr>
          <a:xfrm>
            <a:off x="7685842" y="3704630"/>
            <a:ext cx="5893475" cy="634841"/>
          </a:xfrm>
          <a:prstGeom prst="roundRect">
            <a:avLst>
              <a:gd name="adj" fmla="val 15007"/>
            </a:avLst>
          </a:prstGeom>
          <a:solidFill>
            <a:srgbClr val="1D232D"/>
          </a:solidFill>
          <a:ln/>
        </p:spPr>
      </p:sp>
      <p:sp>
        <p:nvSpPr>
          <p:cNvPr id="15" name="Shape 13"/>
          <p:cNvSpPr/>
          <p:nvPr/>
        </p:nvSpPr>
        <p:spPr>
          <a:xfrm>
            <a:off x="7674531" y="3704630"/>
            <a:ext cx="5916097" cy="634841"/>
          </a:xfrm>
          <a:prstGeom prst="roundRect">
            <a:avLst>
              <a:gd name="adj" fmla="val 5359"/>
            </a:avLst>
          </a:prstGeom>
          <a:solidFill>
            <a:srgbClr val="1D232D"/>
          </a:solidFill>
          <a:ln/>
        </p:spPr>
      </p:sp>
      <p:sp>
        <p:nvSpPr>
          <p:cNvPr id="16" name="Text 14"/>
          <p:cNvSpPr/>
          <p:nvPr/>
        </p:nvSpPr>
        <p:spPr>
          <a:xfrm>
            <a:off x="7901345" y="3874651"/>
            <a:ext cx="5462468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highlight>
                  <a:srgbClr val="1D232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npx playwright codegen --browser=chromium</a:t>
            </a:r>
            <a:endParaRPr lang="en-US" sz="1750" dirty="0"/>
          </a:p>
        </p:txBody>
      </p:sp>
      <p:sp>
        <p:nvSpPr>
          <p:cNvPr id="17" name="Shape 15"/>
          <p:cNvSpPr/>
          <p:nvPr/>
        </p:nvSpPr>
        <p:spPr>
          <a:xfrm>
            <a:off x="793790" y="4823579"/>
            <a:ext cx="6407944" cy="2453521"/>
          </a:xfrm>
          <a:prstGeom prst="roundRect">
            <a:avLst>
              <a:gd name="adj" fmla="val 3883"/>
            </a:avLst>
          </a:prstGeom>
          <a:solidFill>
            <a:srgbClr val="101620">
              <a:alpha val="95000"/>
            </a:srgbClr>
          </a:solidFill>
          <a:ln w="30480">
            <a:solidFill>
              <a:srgbClr val="002A80"/>
            </a:solidFill>
            <a:prstDash val="solid"/>
          </a:ln>
        </p:spPr>
      </p:sp>
      <p:sp>
        <p:nvSpPr>
          <p:cNvPr id="18" name="Shape 16"/>
          <p:cNvSpPr/>
          <p:nvPr/>
        </p:nvSpPr>
        <p:spPr>
          <a:xfrm>
            <a:off x="824270" y="4854059"/>
            <a:ext cx="6346984" cy="680442"/>
          </a:xfrm>
          <a:prstGeom prst="roundRect">
            <a:avLst>
              <a:gd name="adj" fmla="val 8626"/>
            </a:avLst>
          </a:prstGeom>
          <a:solidFill>
            <a:srgbClr val="101620"/>
          </a:solidFill>
          <a:ln/>
        </p:spPr>
      </p:sp>
      <p:sp>
        <p:nvSpPr>
          <p:cNvPr id="19" name="Text 17"/>
          <p:cNvSpPr/>
          <p:nvPr/>
        </p:nvSpPr>
        <p:spPr>
          <a:xfrm>
            <a:off x="3827621" y="4961692"/>
            <a:ext cx="340162" cy="4421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3</a:t>
            </a:r>
            <a:endParaRPr lang="en-US" sz="2650" dirty="0"/>
          </a:p>
        </p:txBody>
      </p:sp>
      <p:sp>
        <p:nvSpPr>
          <p:cNvPr id="20" name="Text 18"/>
          <p:cNvSpPr/>
          <p:nvPr/>
        </p:nvSpPr>
        <p:spPr>
          <a:xfrm>
            <a:off x="1051084" y="5761315"/>
            <a:ext cx="2835235" cy="368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2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Device Emulation</a:t>
            </a:r>
            <a:endParaRPr lang="en-US" sz="2200" dirty="0"/>
          </a:p>
        </p:txBody>
      </p:sp>
      <p:sp>
        <p:nvSpPr>
          <p:cNvPr id="21" name="Shape 19"/>
          <p:cNvSpPr/>
          <p:nvPr/>
        </p:nvSpPr>
        <p:spPr>
          <a:xfrm>
            <a:off x="1051084" y="6384965"/>
            <a:ext cx="5893356" cy="634841"/>
          </a:xfrm>
          <a:prstGeom prst="roundRect">
            <a:avLst>
              <a:gd name="adj" fmla="val 15007"/>
            </a:avLst>
          </a:prstGeom>
          <a:solidFill>
            <a:srgbClr val="1D232D"/>
          </a:solidFill>
          <a:ln/>
        </p:spPr>
      </p:sp>
      <p:sp>
        <p:nvSpPr>
          <p:cNvPr id="22" name="Shape 20"/>
          <p:cNvSpPr/>
          <p:nvPr/>
        </p:nvSpPr>
        <p:spPr>
          <a:xfrm>
            <a:off x="1039773" y="6384965"/>
            <a:ext cx="5915978" cy="634841"/>
          </a:xfrm>
          <a:prstGeom prst="roundRect">
            <a:avLst>
              <a:gd name="adj" fmla="val 5359"/>
            </a:avLst>
          </a:prstGeom>
          <a:solidFill>
            <a:srgbClr val="1D232D"/>
          </a:solidFill>
          <a:ln/>
        </p:spPr>
      </p:sp>
      <p:sp>
        <p:nvSpPr>
          <p:cNvPr id="23" name="Text 21"/>
          <p:cNvSpPr/>
          <p:nvPr/>
        </p:nvSpPr>
        <p:spPr>
          <a:xfrm>
            <a:off x="1266587" y="6554986"/>
            <a:ext cx="5462349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highlight>
                  <a:srgbClr val="1D232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npx playwright codegen --device "iPhone 15"</a:t>
            </a:r>
            <a:endParaRPr lang="en-US" sz="1750" dirty="0"/>
          </a:p>
        </p:txBody>
      </p:sp>
      <p:sp>
        <p:nvSpPr>
          <p:cNvPr id="24" name="Shape 22"/>
          <p:cNvSpPr/>
          <p:nvPr/>
        </p:nvSpPr>
        <p:spPr>
          <a:xfrm>
            <a:off x="7428548" y="4823579"/>
            <a:ext cx="6408063" cy="2453521"/>
          </a:xfrm>
          <a:prstGeom prst="roundRect">
            <a:avLst>
              <a:gd name="adj" fmla="val 3883"/>
            </a:avLst>
          </a:prstGeom>
          <a:solidFill>
            <a:srgbClr val="101620">
              <a:alpha val="95000"/>
            </a:srgbClr>
          </a:solidFill>
          <a:ln w="30480">
            <a:solidFill>
              <a:srgbClr val="002A80"/>
            </a:solidFill>
            <a:prstDash val="solid"/>
          </a:ln>
        </p:spPr>
      </p:sp>
      <p:sp>
        <p:nvSpPr>
          <p:cNvPr id="25" name="Shape 23"/>
          <p:cNvSpPr/>
          <p:nvPr/>
        </p:nvSpPr>
        <p:spPr>
          <a:xfrm>
            <a:off x="7459027" y="4854059"/>
            <a:ext cx="6347103" cy="680442"/>
          </a:xfrm>
          <a:prstGeom prst="roundRect">
            <a:avLst>
              <a:gd name="adj" fmla="val 8626"/>
            </a:avLst>
          </a:prstGeom>
          <a:solidFill>
            <a:srgbClr val="101620"/>
          </a:solidFill>
          <a:ln/>
        </p:spPr>
      </p:sp>
      <p:sp>
        <p:nvSpPr>
          <p:cNvPr id="26" name="Text 24"/>
          <p:cNvSpPr/>
          <p:nvPr/>
        </p:nvSpPr>
        <p:spPr>
          <a:xfrm>
            <a:off x="10462498" y="4961692"/>
            <a:ext cx="340162" cy="4421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4</a:t>
            </a:r>
            <a:endParaRPr lang="en-US" sz="2650" dirty="0"/>
          </a:p>
        </p:txBody>
      </p:sp>
      <p:sp>
        <p:nvSpPr>
          <p:cNvPr id="27" name="Text 25"/>
          <p:cNvSpPr/>
          <p:nvPr/>
        </p:nvSpPr>
        <p:spPr>
          <a:xfrm>
            <a:off x="7685842" y="5761315"/>
            <a:ext cx="2835235" cy="368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2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Custom Viewport</a:t>
            </a:r>
            <a:endParaRPr lang="en-US" sz="2200" dirty="0"/>
          </a:p>
        </p:txBody>
      </p:sp>
      <p:sp>
        <p:nvSpPr>
          <p:cNvPr id="28" name="Shape 26"/>
          <p:cNvSpPr/>
          <p:nvPr/>
        </p:nvSpPr>
        <p:spPr>
          <a:xfrm>
            <a:off x="7685842" y="6384965"/>
            <a:ext cx="5893475" cy="634841"/>
          </a:xfrm>
          <a:prstGeom prst="roundRect">
            <a:avLst>
              <a:gd name="adj" fmla="val 15007"/>
            </a:avLst>
          </a:prstGeom>
          <a:solidFill>
            <a:srgbClr val="1D232D"/>
          </a:solidFill>
          <a:ln/>
        </p:spPr>
      </p:sp>
      <p:sp>
        <p:nvSpPr>
          <p:cNvPr id="29" name="Shape 27"/>
          <p:cNvSpPr/>
          <p:nvPr/>
        </p:nvSpPr>
        <p:spPr>
          <a:xfrm>
            <a:off x="7674531" y="6384965"/>
            <a:ext cx="5916097" cy="634841"/>
          </a:xfrm>
          <a:prstGeom prst="roundRect">
            <a:avLst>
              <a:gd name="adj" fmla="val 5359"/>
            </a:avLst>
          </a:prstGeom>
          <a:solidFill>
            <a:srgbClr val="1D232D"/>
          </a:solidFill>
          <a:ln/>
        </p:spPr>
      </p:sp>
      <p:sp>
        <p:nvSpPr>
          <p:cNvPr id="30" name="Text 28"/>
          <p:cNvSpPr/>
          <p:nvPr/>
        </p:nvSpPr>
        <p:spPr>
          <a:xfrm>
            <a:off x="7901345" y="6554986"/>
            <a:ext cx="5462468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highlight>
                  <a:srgbClr val="1D232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npx playwright codegen --viewport-size "1280,720"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65102"/>
            <a:ext cx="5775841" cy="7371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450" b="1" dirty="0">
                <a:solidFill>
                  <a:srgbClr val="F2F5F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Command Reference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955846"/>
            <a:ext cx="13042821" cy="3508534"/>
          </a:xfrm>
          <a:prstGeom prst="roundRect">
            <a:avLst>
              <a:gd name="adj" fmla="val 2715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01410" y="2963466"/>
            <a:ext cx="13027581" cy="58221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5" name="Text 3"/>
          <p:cNvSpPr/>
          <p:nvPr/>
        </p:nvSpPr>
        <p:spPr>
          <a:xfrm>
            <a:off x="1028343" y="3107174"/>
            <a:ext cx="3450788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b="1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Purpose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4940379" y="3107174"/>
            <a:ext cx="8661797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b="1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Command Example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801410" y="3545681"/>
            <a:ext cx="13027581" cy="58221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8" name="Text 6"/>
          <p:cNvSpPr/>
          <p:nvPr/>
        </p:nvSpPr>
        <p:spPr>
          <a:xfrm>
            <a:off x="1028343" y="3689390"/>
            <a:ext cx="3450788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Open browser &amp; inspector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4940379" y="3689390"/>
            <a:ext cx="8661797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npx playwright codegen</a:t>
            </a:r>
            <a:endParaRPr lang="en-US" sz="1750" dirty="0"/>
          </a:p>
        </p:txBody>
      </p:sp>
      <p:sp>
        <p:nvSpPr>
          <p:cNvPr id="10" name="Shape 8"/>
          <p:cNvSpPr/>
          <p:nvPr/>
        </p:nvSpPr>
        <p:spPr>
          <a:xfrm>
            <a:off x="801410" y="4127897"/>
            <a:ext cx="13027581" cy="58221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1" name="Text 9"/>
          <p:cNvSpPr/>
          <p:nvPr/>
        </p:nvSpPr>
        <p:spPr>
          <a:xfrm>
            <a:off x="1028343" y="4271605"/>
            <a:ext cx="3450788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Open with URL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4940379" y="4271605"/>
            <a:ext cx="8661797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npx playwright codegen https://example.com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801410" y="4710113"/>
            <a:ext cx="13027581" cy="58221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4" name="Text 12"/>
          <p:cNvSpPr/>
          <p:nvPr/>
        </p:nvSpPr>
        <p:spPr>
          <a:xfrm>
            <a:off x="1028343" y="4853821"/>
            <a:ext cx="3450788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Save to file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4940379" y="4853821"/>
            <a:ext cx="8661797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--output tests/test.spec.ts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801410" y="5292328"/>
            <a:ext cx="13027581" cy="58221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7" name="Text 15"/>
          <p:cNvSpPr/>
          <p:nvPr/>
        </p:nvSpPr>
        <p:spPr>
          <a:xfrm>
            <a:off x="1028343" y="5436037"/>
            <a:ext cx="3450788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Choose browser</a:t>
            </a:r>
            <a:endParaRPr lang="en-US" sz="1750" dirty="0"/>
          </a:p>
        </p:txBody>
      </p:sp>
      <p:sp>
        <p:nvSpPr>
          <p:cNvPr id="18" name="Text 16"/>
          <p:cNvSpPr/>
          <p:nvPr/>
        </p:nvSpPr>
        <p:spPr>
          <a:xfrm>
            <a:off x="4940379" y="5436037"/>
            <a:ext cx="8661797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--browser=chromium</a:t>
            </a:r>
            <a:endParaRPr lang="en-US" sz="1750" dirty="0"/>
          </a:p>
        </p:txBody>
      </p:sp>
      <p:sp>
        <p:nvSpPr>
          <p:cNvPr id="19" name="Shape 17"/>
          <p:cNvSpPr/>
          <p:nvPr/>
        </p:nvSpPr>
        <p:spPr>
          <a:xfrm>
            <a:off x="801410" y="5874544"/>
            <a:ext cx="13027581" cy="58221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0" name="Text 18"/>
          <p:cNvSpPr/>
          <p:nvPr/>
        </p:nvSpPr>
        <p:spPr>
          <a:xfrm>
            <a:off x="1028343" y="6018252"/>
            <a:ext cx="3450788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Emulate device</a:t>
            </a:r>
            <a:endParaRPr lang="en-US" sz="1750" dirty="0"/>
          </a:p>
        </p:txBody>
      </p:sp>
      <p:sp>
        <p:nvSpPr>
          <p:cNvPr id="21" name="Text 19"/>
          <p:cNvSpPr/>
          <p:nvPr/>
        </p:nvSpPr>
        <p:spPr>
          <a:xfrm>
            <a:off x="4940379" y="6018252"/>
            <a:ext cx="8661797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--device "iPhone 15"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46898"/>
            <a:ext cx="10282118" cy="7371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450" b="1" dirty="0">
                <a:solidFill>
                  <a:srgbClr val="F2F5F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Debugging with Playwright Inspector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3037642"/>
            <a:ext cx="4347567" cy="90725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020604" y="4171712"/>
            <a:ext cx="2835235" cy="368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2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Debug Mode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1020604" y="4676299"/>
            <a:ext cx="3893939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Run tests step by step with visual feedback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1357" y="3037642"/>
            <a:ext cx="4347567" cy="90725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368171" y="4171712"/>
            <a:ext cx="2835235" cy="368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2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Interactive Locators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368171" y="4676299"/>
            <a:ext cx="3893939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Pick and test selectors in real-time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8924" y="3037642"/>
            <a:ext cx="4347567" cy="90725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715738" y="4171712"/>
            <a:ext cx="2835235" cy="368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2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Strategic Pauses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715738" y="4676299"/>
            <a:ext cx="3893939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Use page.pause() for precise breakpoints</a:t>
            </a:r>
            <a:endParaRPr lang="en-US" sz="1750" dirty="0"/>
          </a:p>
        </p:txBody>
      </p:sp>
      <p:sp>
        <p:nvSpPr>
          <p:cNvPr id="12" name="Shape 7"/>
          <p:cNvSpPr/>
          <p:nvPr/>
        </p:nvSpPr>
        <p:spPr>
          <a:xfrm>
            <a:off x="793790" y="5747861"/>
            <a:ext cx="13042821" cy="634841"/>
          </a:xfrm>
          <a:prstGeom prst="roundRect">
            <a:avLst>
              <a:gd name="adj" fmla="val 15007"/>
            </a:avLst>
          </a:prstGeom>
          <a:solidFill>
            <a:srgbClr val="1D232D"/>
          </a:solidFill>
          <a:ln/>
        </p:spPr>
      </p:sp>
      <p:sp>
        <p:nvSpPr>
          <p:cNvPr id="13" name="Shape 8"/>
          <p:cNvSpPr/>
          <p:nvPr/>
        </p:nvSpPr>
        <p:spPr>
          <a:xfrm>
            <a:off x="782479" y="5747861"/>
            <a:ext cx="13065443" cy="634841"/>
          </a:xfrm>
          <a:prstGeom prst="roundRect">
            <a:avLst>
              <a:gd name="adj" fmla="val 5359"/>
            </a:avLst>
          </a:prstGeom>
          <a:solidFill>
            <a:srgbClr val="1D232D"/>
          </a:solidFill>
          <a:ln/>
        </p:spPr>
      </p:sp>
      <p:sp>
        <p:nvSpPr>
          <p:cNvPr id="14" name="Text 9"/>
          <p:cNvSpPr/>
          <p:nvPr/>
        </p:nvSpPr>
        <p:spPr>
          <a:xfrm>
            <a:off x="1009293" y="5917883"/>
            <a:ext cx="12611814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highlight>
                  <a:srgbClr val="1D232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npx playwright test tests/mytest.spec.ts --debug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69357" y="447318"/>
            <a:ext cx="5988010" cy="5286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150"/>
              </a:lnSpc>
              <a:buNone/>
            </a:pPr>
            <a:r>
              <a:rPr lang="en-US" sz="3200" b="1" dirty="0">
                <a:solidFill>
                  <a:srgbClr val="F2F5F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Master Your Testing Workflow</a:t>
            </a:r>
            <a:endParaRPr lang="en-US" sz="3200" dirty="0"/>
          </a:p>
        </p:txBody>
      </p:sp>
      <p:sp>
        <p:nvSpPr>
          <p:cNvPr id="3" name="Text 1"/>
          <p:cNvSpPr/>
          <p:nvPr/>
        </p:nvSpPr>
        <p:spPr>
          <a:xfrm>
            <a:off x="569357" y="1382554"/>
            <a:ext cx="2033468" cy="264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00" b="1" dirty="0">
                <a:solidFill>
                  <a:srgbClr val="F2F5F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Debug Command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569357" y="1829872"/>
            <a:ext cx="6547366" cy="455176"/>
          </a:xfrm>
          <a:prstGeom prst="roundRect">
            <a:avLst>
              <a:gd name="adj" fmla="val 15011"/>
            </a:avLst>
          </a:prstGeom>
          <a:solidFill>
            <a:srgbClr val="1D232D"/>
          </a:solidFill>
          <a:ln/>
        </p:spPr>
      </p:sp>
      <p:sp>
        <p:nvSpPr>
          <p:cNvPr id="5" name="Shape 3"/>
          <p:cNvSpPr/>
          <p:nvPr/>
        </p:nvSpPr>
        <p:spPr>
          <a:xfrm>
            <a:off x="561261" y="1829872"/>
            <a:ext cx="6563558" cy="455176"/>
          </a:xfrm>
          <a:prstGeom prst="roundRect">
            <a:avLst>
              <a:gd name="adj" fmla="val 5361"/>
            </a:avLst>
          </a:prstGeom>
          <a:solidFill>
            <a:srgbClr val="1D232D"/>
          </a:solidFill>
          <a:ln/>
        </p:spPr>
      </p:sp>
      <p:sp>
        <p:nvSpPr>
          <p:cNvPr id="6" name="Text 4"/>
          <p:cNvSpPr/>
          <p:nvPr/>
        </p:nvSpPr>
        <p:spPr>
          <a:xfrm>
            <a:off x="723900" y="1951792"/>
            <a:ext cx="6238280" cy="2113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50" dirty="0">
                <a:solidFill>
                  <a:srgbClr val="EBEDF0"/>
                </a:solidFill>
                <a:highlight>
                  <a:srgbClr val="1D232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npx playwright test --debug</a:t>
            </a:r>
            <a:endParaRPr lang="en-US" sz="1250" dirty="0"/>
          </a:p>
        </p:txBody>
      </p:sp>
      <p:sp>
        <p:nvSpPr>
          <p:cNvPr id="7" name="Text 5"/>
          <p:cNvSpPr/>
          <p:nvPr/>
        </p:nvSpPr>
        <p:spPr>
          <a:xfrm>
            <a:off x="569357" y="2468047"/>
            <a:ext cx="2033468" cy="264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00" b="1" dirty="0">
                <a:solidFill>
                  <a:srgbClr val="F2F5F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Add Breakpoints</a:t>
            </a: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569357" y="2915364"/>
            <a:ext cx="6547366" cy="455176"/>
          </a:xfrm>
          <a:prstGeom prst="roundRect">
            <a:avLst>
              <a:gd name="adj" fmla="val 15011"/>
            </a:avLst>
          </a:prstGeom>
          <a:solidFill>
            <a:srgbClr val="1D232D"/>
          </a:solidFill>
          <a:ln/>
        </p:spPr>
      </p:sp>
      <p:sp>
        <p:nvSpPr>
          <p:cNvPr id="9" name="Shape 7"/>
          <p:cNvSpPr/>
          <p:nvPr/>
        </p:nvSpPr>
        <p:spPr>
          <a:xfrm>
            <a:off x="561261" y="2915364"/>
            <a:ext cx="6563558" cy="455176"/>
          </a:xfrm>
          <a:prstGeom prst="roundRect">
            <a:avLst>
              <a:gd name="adj" fmla="val 5361"/>
            </a:avLst>
          </a:prstGeom>
          <a:solidFill>
            <a:srgbClr val="1D232D"/>
          </a:solidFill>
          <a:ln/>
        </p:spPr>
      </p:sp>
      <p:sp>
        <p:nvSpPr>
          <p:cNvPr id="10" name="Text 8"/>
          <p:cNvSpPr/>
          <p:nvPr/>
        </p:nvSpPr>
        <p:spPr>
          <a:xfrm>
            <a:off x="723900" y="3037284"/>
            <a:ext cx="6238280" cy="2113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50" dirty="0">
                <a:solidFill>
                  <a:srgbClr val="EBEDF0"/>
                </a:solidFill>
                <a:highlight>
                  <a:srgbClr val="1D232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await page.pause();</a:t>
            </a:r>
            <a:endParaRPr lang="en-US" sz="1250" dirty="0"/>
          </a:p>
        </p:txBody>
      </p:sp>
      <p:sp>
        <p:nvSpPr>
          <p:cNvPr id="11" name="Text 9"/>
          <p:cNvSpPr/>
          <p:nvPr/>
        </p:nvSpPr>
        <p:spPr>
          <a:xfrm>
            <a:off x="569357" y="3553539"/>
            <a:ext cx="6547366" cy="4226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Place strategic pauses in your test code to inspect specific steps and interact with the browser in debug mode.</a:t>
            </a:r>
            <a:endParaRPr lang="en-US" sz="1250" dirty="0"/>
          </a:p>
        </p:txBody>
      </p:sp>
      <p:pic>
        <p:nvPicPr>
          <p:cNvPr id="1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21297" y="1402913"/>
            <a:ext cx="6547366" cy="6547366"/>
          </a:xfrm>
          <a:prstGeom prst="rect">
            <a:avLst/>
          </a:prstGeom>
        </p:spPr>
      </p:pic>
      <p:sp>
        <p:nvSpPr>
          <p:cNvPr id="13" name="Shape 10"/>
          <p:cNvSpPr/>
          <p:nvPr/>
        </p:nvSpPr>
        <p:spPr>
          <a:xfrm>
            <a:off x="569357" y="8316278"/>
            <a:ext cx="13491686" cy="642223"/>
          </a:xfrm>
          <a:prstGeom prst="roundRect">
            <a:avLst>
              <a:gd name="adj" fmla="val 10639"/>
            </a:avLst>
          </a:prstGeom>
          <a:solidFill>
            <a:srgbClr val="183A13"/>
          </a:solidFill>
          <a:ln/>
        </p:spPr>
      </p:sp>
      <p:pic>
        <p:nvPicPr>
          <p:cNvPr id="1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996" y="8537138"/>
            <a:ext cx="203240" cy="162639"/>
          </a:xfrm>
          <a:prstGeom prst="rect">
            <a:avLst/>
          </a:prstGeom>
        </p:spPr>
      </p:pic>
      <p:sp>
        <p:nvSpPr>
          <p:cNvPr id="15" name="Text 11"/>
          <p:cNvSpPr/>
          <p:nvPr/>
        </p:nvSpPr>
        <p:spPr>
          <a:xfrm>
            <a:off x="1097875" y="8519517"/>
            <a:ext cx="12800528" cy="2113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50" b="1" dirty="0">
                <a:solidFill>
                  <a:srgbClr val="FFFFFF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Pro Tip:</a:t>
            </a:r>
            <a:pPr algn="l" indent="0" marL="0">
              <a:lnSpc>
                <a:spcPts val="1650"/>
              </a:lnSpc>
              <a:buNone/>
            </a:pPr>
            <a:r>
              <a:rPr lang="en-US" sz="1250" dirty="0">
                <a:solidFill>
                  <a:srgbClr val="FFFFFF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Combine codegen for rapid test creation and inspector for precise debugging - your complete Playwright testing toolkit!</a:t>
            </a:r>
            <a:endParaRPr lang="en-US" sz="12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2025-09-16T15:44:27Z</dcterms:created>
  <dcterms:modified xsi:type="dcterms:W3CDTF">2025-09-16T15:44:27Z</dcterms:modified>
</cp:coreProperties>
</file>